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2"/>
  </p:notesMasterIdLst>
  <p:sldIdLst>
    <p:sldId id="280" r:id="rId2"/>
    <p:sldId id="267" r:id="rId3"/>
    <p:sldId id="289" r:id="rId4"/>
    <p:sldId id="290" r:id="rId5"/>
    <p:sldId id="288" r:id="rId6"/>
    <p:sldId id="291" r:id="rId7"/>
    <p:sldId id="287" r:id="rId8"/>
    <p:sldId id="292" r:id="rId9"/>
    <p:sldId id="293" r:id="rId10"/>
    <p:sldId id="284" r:id="rId11"/>
  </p:sldIdLst>
  <p:sldSz cx="12192000" cy="6858000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Tahoma" panose="020B0604030504040204" pitchFamily="34" charset="0"/>
      <p:regular r:id="rId17"/>
      <p:bold r:id="rId18"/>
    </p:embeddedFont>
    <p:embeddedFont>
      <p:font typeface="Wingdings 3" panose="05040102010807070707" pitchFamily="18" charset="2"/>
      <p:regular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h2ZsWrOMR9VDqu5B9cfkaP9Ltn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79122" autoAdjust="0"/>
  </p:normalViewPr>
  <p:slideViewPr>
    <p:cSldViewPr snapToGrid="0">
      <p:cViewPr varScale="1">
        <p:scale>
          <a:sx n="99" d="100"/>
          <a:sy n="99" d="100"/>
        </p:scale>
        <p:origin x="99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5329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5306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9" name="Google Shape;13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262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>
          <a:extLst>
            <a:ext uri="{FF2B5EF4-FFF2-40B4-BE49-F238E27FC236}">
              <a16:creationId xmlns:a16="http://schemas.microsoft.com/office/drawing/2014/main" id="{76F838E7-E066-8C3D-A373-DF9E19AC4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:notes">
            <a:extLst>
              <a:ext uri="{FF2B5EF4-FFF2-40B4-BE49-F238E27FC236}">
                <a16:creationId xmlns:a16="http://schemas.microsoft.com/office/drawing/2014/main" id="{192DF309-86D7-2E0C-D7B7-0B154705F5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9" name="Google Shape;139;p17:notes">
            <a:extLst>
              <a:ext uri="{FF2B5EF4-FFF2-40B4-BE49-F238E27FC236}">
                <a16:creationId xmlns:a16="http://schemas.microsoft.com/office/drawing/2014/main" id="{1866033B-3014-60E0-10DF-F34D652F8C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9776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>
          <a:extLst>
            <a:ext uri="{FF2B5EF4-FFF2-40B4-BE49-F238E27FC236}">
              <a16:creationId xmlns:a16="http://schemas.microsoft.com/office/drawing/2014/main" id="{41589591-EEE0-9B9E-2901-6DA51F4E7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:notes">
            <a:extLst>
              <a:ext uri="{FF2B5EF4-FFF2-40B4-BE49-F238E27FC236}">
                <a16:creationId xmlns:a16="http://schemas.microsoft.com/office/drawing/2014/main" id="{5C1226C8-2ACD-197C-B451-3163D35113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9" name="Google Shape;139;p17:notes">
            <a:extLst>
              <a:ext uri="{FF2B5EF4-FFF2-40B4-BE49-F238E27FC236}">
                <a16:creationId xmlns:a16="http://schemas.microsoft.com/office/drawing/2014/main" id="{6989C6A7-73EE-A3E7-6850-332ACCB818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143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>
          <a:extLst>
            <a:ext uri="{FF2B5EF4-FFF2-40B4-BE49-F238E27FC236}">
              <a16:creationId xmlns:a16="http://schemas.microsoft.com/office/drawing/2014/main" id="{6C60777A-7BAA-A079-11A3-50865800B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:notes">
            <a:extLst>
              <a:ext uri="{FF2B5EF4-FFF2-40B4-BE49-F238E27FC236}">
                <a16:creationId xmlns:a16="http://schemas.microsoft.com/office/drawing/2014/main" id="{09D82ED0-CAE3-70D7-4295-007E42BC38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9" name="Google Shape;139;p17:notes">
            <a:extLst>
              <a:ext uri="{FF2B5EF4-FFF2-40B4-BE49-F238E27FC236}">
                <a16:creationId xmlns:a16="http://schemas.microsoft.com/office/drawing/2014/main" id="{7F80B449-ABA8-C5FE-097B-15110ECB86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62697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>
          <a:extLst>
            <a:ext uri="{FF2B5EF4-FFF2-40B4-BE49-F238E27FC236}">
              <a16:creationId xmlns:a16="http://schemas.microsoft.com/office/drawing/2014/main" id="{B0C2CFD8-09FA-D3A4-8012-A4FEEE719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:notes">
            <a:extLst>
              <a:ext uri="{FF2B5EF4-FFF2-40B4-BE49-F238E27FC236}">
                <a16:creationId xmlns:a16="http://schemas.microsoft.com/office/drawing/2014/main" id="{74DA0642-82AA-F84B-6E61-9E2208160C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9" name="Google Shape;139;p17:notes">
            <a:extLst>
              <a:ext uri="{FF2B5EF4-FFF2-40B4-BE49-F238E27FC236}">
                <a16:creationId xmlns:a16="http://schemas.microsoft.com/office/drawing/2014/main" id="{E9EF1084-4DC5-283F-4F4E-6FEA071FA0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4195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>
          <a:extLst>
            <a:ext uri="{FF2B5EF4-FFF2-40B4-BE49-F238E27FC236}">
              <a16:creationId xmlns:a16="http://schemas.microsoft.com/office/drawing/2014/main" id="{6DA8D43A-31D8-2543-BF3C-A97EBAC49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:notes">
            <a:extLst>
              <a:ext uri="{FF2B5EF4-FFF2-40B4-BE49-F238E27FC236}">
                <a16:creationId xmlns:a16="http://schemas.microsoft.com/office/drawing/2014/main" id="{450F061F-D966-A8A8-7F8E-3C22922AD6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9" name="Google Shape;139;p17:notes">
            <a:extLst>
              <a:ext uri="{FF2B5EF4-FFF2-40B4-BE49-F238E27FC236}">
                <a16:creationId xmlns:a16="http://schemas.microsoft.com/office/drawing/2014/main" id="{33C497B8-5124-9D86-0147-4005082E0A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96789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>
          <a:extLst>
            <a:ext uri="{FF2B5EF4-FFF2-40B4-BE49-F238E27FC236}">
              <a16:creationId xmlns:a16="http://schemas.microsoft.com/office/drawing/2014/main" id="{C12BCE43-73C4-DC0B-A71B-37E72E2D6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:notes">
            <a:extLst>
              <a:ext uri="{FF2B5EF4-FFF2-40B4-BE49-F238E27FC236}">
                <a16:creationId xmlns:a16="http://schemas.microsoft.com/office/drawing/2014/main" id="{3E8C7963-9980-C38F-0F91-FB609A644A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9" name="Google Shape;139;p17:notes">
            <a:extLst>
              <a:ext uri="{FF2B5EF4-FFF2-40B4-BE49-F238E27FC236}">
                <a16:creationId xmlns:a16="http://schemas.microsoft.com/office/drawing/2014/main" id="{7C25F9A5-5DA4-EE81-9653-DAD6E7F10F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2101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>
          <a:extLst>
            <a:ext uri="{FF2B5EF4-FFF2-40B4-BE49-F238E27FC236}">
              <a16:creationId xmlns:a16="http://schemas.microsoft.com/office/drawing/2014/main" id="{DD4A7AA1-80F1-66B1-49D1-C4B9DBA84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:notes">
            <a:extLst>
              <a:ext uri="{FF2B5EF4-FFF2-40B4-BE49-F238E27FC236}">
                <a16:creationId xmlns:a16="http://schemas.microsoft.com/office/drawing/2014/main" id="{DFA7404D-DA96-6611-42FE-E4F7DB0934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9" name="Google Shape;139;p17:notes">
            <a:extLst>
              <a:ext uri="{FF2B5EF4-FFF2-40B4-BE49-F238E27FC236}">
                <a16:creationId xmlns:a16="http://schemas.microsoft.com/office/drawing/2014/main" id="{CF043F1A-3216-92A3-3FDE-63C9A1B356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54598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837996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478066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867375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425078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536079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7/10/2025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155344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7/10/2025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47695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719795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745482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ba4c3bf684_0_232"/>
          <p:cNvSpPr txBox="1">
            <a:spLocks noGrp="1"/>
          </p:cNvSpPr>
          <p:nvPr>
            <p:ph type="title"/>
          </p:nvPr>
        </p:nvSpPr>
        <p:spPr>
          <a:xfrm>
            <a:off x="415600" y="719633"/>
            <a:ext cx="11360700" cy="171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" name="Google Shape;22;g2ba4c3bf684_0_23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902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019088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636207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173270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102342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7/10/2025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482829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7/10/2025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931848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7/10/2025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667112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370298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27460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0F64CC5-CB2B-780D-5391-B48D32B81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771" y="1094029"/>
            <a:ext cx="8378457" cy="46699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11558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82173-0A5B-AF07-36ED-ABAA78093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44907">
            <a:off x="958076" y="854796"/>
            <a:ext cx="9294420" cy="514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11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14AA3BB-18D5-5D74-54C5-73A438780301}"/>
              </a:ext>
            </a:extLst>
          </p:cNvPr>
          <p:cNvSpPr txBox="1"/>
          <p:nvPr/>
        </p:nvSpPr>
        <p:spPr>
          <a:xfrm>
            <a:off x="4494997" y="288757"/>
            <a:ext cx="2887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ILIL </a:t>
            </a:r>
            <a:r>
              <a:rPr lang="it-IT" sz="3600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CASO </a:t>
            </a:r>
            <a:r>
              <a:rPr lang="it-IT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39BE3F5-2B12-A4E2-9683-DB8929050BAF}"/>
              </a:ext>
            </a:extLst>
          </p:cNvPr>
          <p:cNvSpPr txBox="1"/>
          <p:nvPr/>
        </p:nvSpPr>
        <p:spPr>
          <a:xfrm>
            <a:off x="1328286" y="1193532"/>
            <a:ext cx="922100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All’età di circa 40 anni, una </a:t>
            </a:r>
            <a:r>
              <a:rPr lang="it-IT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giovane donna</a:t>
            </a:r>
            <a:r>
              <a:rPr lang="it-IT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all’esito di un intervento chirurgico alla schiena (sulla carta di routine), </a:t>
            </a:r>
            <a:r>
              <a:rPr lang="it-IT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vede irreversibilmente compromesso il midollo spinale, con conseguenti difficoltà a deambulare senza l’ausilio di stampelle.</a:t>
            </a:r>
          </a:p>
          <a:p>
            <a:pPr algn="just"/>
            <a:endParaRPr lang="it-IT" sz="2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it-IT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manifestano poi  </a:t>
            </a:r>
            <a:r>
              <a:rPr lang="it-IT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ulteriori pesanti strascichi</a:t>
            </a:r>
            <a:r>
              <a:rPr lang="it-IT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quali difficoltà nella normale attività di minzione ed evacuazione, nella deglutizione di cibi solidi oltre ai costanti e forti dolori.</a:t>
            </a:r>
          </a:p>
          <a:p>
            <a:pPr algn="just"/>
            <a:endParaRPr lang="it-IT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156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>
          <a:extLst>
            <a:ext uri="{FF2B5EF4-FFF2-40B4-BE49-F238E27FC236}">
              <a16:creationId xmlns:a16="http://schemas.microsoft.com/office/drawing/2014/main" id="{B5D5EF0E-C944-BC1E-4D78-EEEEF2E06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8655F16-8B97-0915-0819-90C172E687C2}"/>
              </a:ext>
            </a:extLst>
          </p:cNvPr>
          <p:cNvSpPr txBox="1"/>
          <p:nvPr/>
        </p:nvSpPr>
        <p:spPr>
          <a:xfrm>
            <a:off x="4494997" y="288757"/>
            <a:ext cx="2887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ILIL </a:t>
            </a:r>
            <a:r>
              <a:rPr lang="it-IT" sz="3600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CASO </a:t>
            </a:r>
            <a:r>
              <a:rPr lang="it-IT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7B46D19-FF76-0BA5-4F0F-11DE3C6BB7D1}"/>
              </a:ext>
            </a:extLst>
          </p:cNvPr>
          <p:cNvSpPr txBox="1"/>
          <p:nvPr/>
        </p:nvSpPr>
        <p:spPr>
          <a:xfrm>
            <a:off x="1328286" y="1963553"/>
            <a:ext cx="922100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it-IT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 2021 </a:t>
            </a:r>
            <a:r>
              <a:rPr lang="it-IT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viene riconosciuta </a:t>
            </a:r>
            <a:r>
              <a:rPr lang="it-IT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l’invalidità civile al 100%</a:t>
            </a:r>
            <a:r>
              <a:rPr lang="it-IT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it-IT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corresponsione da parte dell’Inps della relativa pensione nonché dell’</a:t>
            </a:r>
            <a:r>
              <a:rPr lang="it-IT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indennità di accompagnamento</a:t>
            </a:r>
            <a:r>
              <a:rPr lang="it-IT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per non essere in grado di deambulare senza l’aiuto di un accompagnatore e svolgere in autonomia le ordinarie attività del quotidiano.</a:t>
            </a:r>
          </a:p>
          <a:p>
            <a:pPr algn="just"/>
            <a:endParaRPr lang="it-IT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830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>
          <a:extLst>
            <a:ext uri="{FF2B5EF4-FFF2-40B4-BE49-F238E27FC236}">
              <a16:creationId xmlns:a16="http://schemas.microsoft.com/office/drawing/2014/main" id="{E9B101C0-0C61-12F2-3B98-1E2B63638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828548B-0F3C-DE79-7788-139B3908F1C7}"/>
              </a:ext>
            </a:extLst>
          </p:cNvPr>
          <p:cNvSpPr txBox="1"/>
          <p:nvPr/>
        </p:nvSpPr>
        <p:spPr>
          <a:xfrm>
            <a:off x="4494997" y="288757"/>
            <a:ext cx="2887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ILIL </a:t>
            </a:r>
            <a:r>
              <a:rPr lang="it-IT" sz="3600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CASO </a:t>
            </a:r>
            <a:r>
              <a:rPr lang="it-IT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D808400-18FE-23C4-60A8-F2D90535D22C}"/>
              </a:ext>
            </a:extLst>
          </p:cNvPr>
          <p:cNvSpPr txBox="1"/>
          <p:nvPr/>
        </p:nvSpPr>
        <p:spPr>
          <a:xfrm>
            <a:off x="1568917" y="1934678"/>
            <a:ext cx="922100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it-IT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 2023</a:t>
            </a:r>
            <a:r>
              <a:rPr lang="it-IT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 sede di revisione avanti la Commissione Medica presso l’Inps, a fronte di un quadro clinico sostanzialmente invariato rispetto a quello di due anni prima, se non evolutosi in peggio, </a:t>
            </a:r>
            <a:r>
              <a:rPr lang="it-IT" sz="2800" b="1" dirty="0">
                <a:solidFill>
                  <a:srgbClr val="002060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l’Inps conferma l’invalidità civile al 100% ma nega l’indennità di accompagnamento</a:t>
            </a:r>
            <a:r>
              <a:rPr lang="it-IT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alla donna, ritenendola idonea ad un collocamento mirato.</a:t>
            </a:r>
          </a:p>
        </p:txBody>
      </p:sp>
      <p:pic>
        <p:nvPicPr>
          <p:cNvPr id="5" name="Immagine 4" descr="Immagine che contiene sorridente, emoticon, giallo, cartone animato">
            <a:extLst>
              <a:ext uri="{FF2B5EF4-FFF2-40B4-BE49-F238E27FC236}">
                <a16:creationId xmlns:a16="http://schemas.microsoft.com/office/drawing/2014/main" id="{51EC4ECB-0C6F-8055-263F-7103C414C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917" y="181376"/>
            <a:ext cx="1914525" cy="191452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23B1745-AF83-FCB8-6D77-BBF5F637D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5609" y="4943690"/>
            <a:ext cx="1914310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9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>
          <a:extLst>
            <a:ext uri="{FF2B5EF4-FFF2-40B4-BE49-F238E27FC236}">
              <a16:creationId xmlns:a16="http://schemas.microsoft.com/office/drawing/2014/main" id="{9D0E021B-6B3D-8933-3E31-27B60A2D4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C93CD53-89A7-5E96-225B-0045D38DBD55}"/>
              </a:ext>
            </a:extLst>
          </p:cNvPr>
          <p:cNvSpPr txBox="1"/>
          <p:nvPr/>
        </p:nvSpPr>
        <p:spPr>
          <a:xfrm>
            <a:off x="4494996" y="105878"/>
            <a:ext cx="2772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ILIL </a:t>
            </a:r>
            <a:r>
              <a:rPr lang="it-IT" sz="3600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CASO </a:t>
            </a:r>
            <a:r>
              <a:rPr lang="it-IT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DCD1FC1-C65A-2476-69F4-A61A3B3EF7E4}"/>
              </a:ext>
            </a:extLst>
          </p:cNvPr>
          <p:cNvSpPr txBox="1"/>
          <p:nvPr/>
        </p:nvSpPr>
        <p:spPr>
          <a:xfrm>
            <a:off x="1398871" y="2069432"/>
            <a:ext cx="92210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 non è tutto</a:t>
            </a:r>
            <a:endParaRPr lang="it-IT" sz="2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it-IT" sz="2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it-IT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L’Inps, che è una «macchina» lenta e farraginosa, da maggio a novembre 2023 continua ad erogare alla cliente pensione di invalidità e indennità di accompagnamento e </a:t>
            </a:r>
            <a:r>
              <a:rPr lang="it-IT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solo nel novembre 2023</a:t>
            </a:r>
            <a:r>
              <a:rPr lang="it-IT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 </a:t>
            </a:r>
            <a:r>
              <a:rPr lang="it-IT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</a:t>
            </a:r>
            <a:r>
              <a:rPr lang="it-IT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formalmente </a:t>
            </a:r>
            <a:r>
              <a:rPr lang="it-IT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aver percepito indebitamente negli ultimi 6 mesi l’indennità di accompagnamento, chiedendone la restituzione.</a:t>
            </a:r>
          </a:p>
          <a:p>
            <a:pPr algn="just"/>
            <a:endParaRPr lang="it-IT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it-IT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magine 4" descr="Immagine che contiene emoticon, giallo, sorridente, clipart&#10;&#10;Descrizione generata automaticamente">
            <a:extLst>
              <a:ext uri="{FF2B5EF4-FFF2-40B4-BE49-F238E27FC236}">
                <a16:creationId xmlns:a16="http://schemas.microsoft.com/office/drawing/2014/main" id="{F13FA469-EDCA-7F44-CBE5-0E7B1A156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506" y="1159794"/>
            <a:ext cx="191452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68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>
          <a:extLst>
            <a:ext uri="{FF2B5EF4-FFF2-40B4-BE49-F238E27FC236}">
              <a16:creationId xmlns:a16="http://schemas.microsoft.com/office/drawing/2014/main" id="{FAF2CD4E-7A4A-5430-12B1-25E0AE086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4F974D7-F116-AF53-2F5B-555C8218D4F7}"/>
              </a:ext>
            </a:extLst>
          </p:cNvPr>
          <p:cNvSpPr txBox="1"/>
          <p:nvPr/>
        </p:nvSpPr>
        <p:spPr>
          <a:xfrm>
            <a:off x="4013734" y="510138"/>
            <a:ext cx="2887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ILIL </a:t>
            </a:r>
            <a:r>
              <a:rPr lang="it-IT" sz="3600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L’AZIONE </a:t>
            </a:r>
            <a:r>
              <a:rPr lang="it-IT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B937840-3F42-D089-49D4-1EF0DF307E13}"/>
              </a:ext>
            </a:extLst>
          </p:cNvPr>
          <p:cNvSpPr txBox="1"/>
          <p:nvPr/>
        </p:nvSpPr>
        <p:spPr>
          <a:xfrm>
            <a:off x="1405288" y="1838424"/>
            <a:ext cx="92210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verbale sanitario «incriminato» deve essere impugnato </a:t>
            </a:r>
            <a:r>
              <a:rPr lang="it-IT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 termine perentorio di 6 mesi dalla notifica</a:t>
            </a:r>
            <a:r>
              <a:rPr lang="it-IT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altrimenti nulla più è possibile fare.</a:t>
            </a:r>
          </a:p>
          <a:p>
            <a:pPr algn="just"/>
            <a:endParaRPr lang="it-IT" sz="2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it-IT" sz="2800" dirty="0">
                <a:solidFill>
                  <a:srgbClr val="002060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N.B.</a:t>
            </a:r>
            <a:r>
              <a:rPr lang="it-IT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cliente è nelle condizioni di rendersi conto che qualcosa va fatto </a:t>
            </a:r>
            <a:r>
              <a:rPr lang="it-IT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novembre 2023, a soli 20 giorni dalla scadenza del termine di 6 mesi</a:t>
            </a:r>
            <a:r>
              <a:rPr lang="it-IT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 impugnare il verbale (!!!!)</a:t>
            </a:r>
          </a:p>
          <a:p>
            <a:pPr algn="just"/>
            <a:endParaRPr lang="it-IT" sz="2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it-IT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604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>
          <a:extLst>
            <a:ext uri="{FF2B5EF4-FFF2-40B4-BE49-F238E27FC236}">
              <a16:creationId xmlns:a16="http://schemas.microsoft.com/office/drawing/2014/main" id="{4FE7F8A8-F22F-99BA-EA8C-A3D71F792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0D1B5E3-CB01-7FA0-AFA6-8FC2FB32D314}"/>
              </a:ext>
            </a:extLst>
          </p:cNvPr>
          <p:cNvSpPr txBox="1"/>
          <p:nvPr/>
        </p:nvSpPr>
        <p:spPr>
          <a:xfrm>
            <a:off x="4148488" y="558265"/>
            <a:ext cx="2887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ILIL </a:t>
            </a:r>
            <a:r>
              <a:rPr lang="it-IT" sz="3600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L’AZIONE </a:t>
            </a:r>
            <a:r>
              <a:rPr lang="it-IT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0837DE6-BB9E-65BD-5660-292C87DCF319}"/>
              </a:ext>
            </a:extLst>
          </p:cNvPr>
          <p:cNvSpPr txBox="1"/>
          <p:nvPr/>
        </p:nvSpPr>
        <p:spPr>
          <a:xfrm>
            <a:off x="1485499" y="2084123"/>
            <a:ext cx="922100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L’impugnazione del verbale sanitario va fatta con </a:t>
            </a:r>
            <a:r>
              <a:rPr lang="it-IT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ricorso per accertamento tecnico preventivo obbligatorio</a:t>
            </a:r>
            <a:r>
              <a:rPr lang="it-IT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 art. 445bis c.p.c. avanti il </a:t>
            </a:r>
            <a:r>
              <a:rPr lang="it-IT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Giudice del Lavoro</a:t>
            </a:r>
            <a:r>
              <a:rPr lang="it-IT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luogo di residenza di colui che impugna e </a:t>
            </a:r>
            <a:r>
              <a:rPr lang="it-IT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rito è quello del lavoro.</a:t>
            </a:r>
          </a:p>
          <a:p>
            <a:pPr algn="just"/>
            <a:endParaRPr lang="it-IT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Giudice del Lavoro nomina un </a:t>
            </a:r>
            <a:r>
              <a:rPr lang="it-IT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Consulente Tecnico d’Ufficio</a:t>
            </a:r>
            <a:r>
              <a:rPr lang="it-IT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che visiterà la cliente per verificarne il quadro clinico e redigere una </a:t>
            </a:r>
            <a:r>
              <a:rPr lang="it-IT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relazione peritale, dalla quale si potrà capire se la Commissione Medica presso l’Inps ha fatto bene oppure no.</a:t>
            </a:r>
          </a:p>
          <a:p>
            <a:pPr algn="just"/>
            <a:endParaRPr lang="it-IT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it-IT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792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>
          <a:extLst>
            <a:ext uri="{FF2B5EF4-FFF2-40B4-BE49-F238E27FC236}">
              <a16:creationId xmlns:a16="http://schemas.microsoft.com/office/drawing/2014/main" id="{8841290C-F313-7B5A-BA40-5A2F73B64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28E5C9B-20C4-72E9-1040-1354A2FC1A7A}"/>
              </a:ext>
            </a:extLst>
          </p:cNvPr>
          <p:cNvSpPr txBox="1"/>
          <p:nvPr/>
        </p:nvSpPr>
        <p:spPr>
          <a:xfrm>
            <a:off x="3617495" y="336883"/>
            <a:ext cx="4957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ILIL </a:t>
            </a:r>
            <a:r>
              <a:rPr lang="it-IT" sz="3600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RISULTATO</a:t>
            </a:r>
            <a:r>
              <a:rPr lang="it-IT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8D15139-1F50-97F3-839A-E03266A5AB7F}"/>
              </a:ext>
            </a:extLst>
          </p:cNvPr>
          <p:cNvSpPr txBox="1"/>
          <p:nvPr/>
        </p:nvSpPr>
        <p:spPr>
          <a:xfrm>
            <a:off x="1485499" y="1352603"/>
            <a:ext cx="92210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C.T.U. nominato dal Giudice, nella perizia depositata, ritiene:</a:t>
            </a:r>
          </a:p>
          <a:p>
            <a:pPr algn="just"/>
            <a:endParaRPr lang="it-IT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tratti di soggetto attualmente da ritenersi come invalida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totale e permanente inabilità lavorativa 100%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impossibilità di deambulare e di compiere in autonomia gli atti quotidiani della vita senza l’aiuto permanente di un accompagnatore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situazione è da considerarsi stabilizzata dal momento della visita di revisione del maggio 2023 senza soluzione di continuità.</a:t>
            </a:r>
          </a:p>
          <a:p>
            <a:pPr algn="just"/>
            <a:endParaRPr lang="it-IT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magine 4" descr="Immagine che contiene testo, sorridente, emoticon, clipart">
            <a:extLst>
              <a:ext uri="{FF2B5EF4-FFF2-40B4-BE49-F238E27FC236}">
                <a16:creationId xmlns:a16="http://schemas.microsoft.com/office/drawing/2014/main" id="{8CD9F048-16B0-74AD-00B5-EFBE9DDF1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631" y="4888821"/>
            <a:ext cx="1724025" cy="197167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F965675-FDBC-3226-84C3-704AD410B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495" y="4888821"/>
            <a:ext cx="1725318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3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>
          <a:extLst>
            <a:ext uri="{FF2B5EF4-FFF2-40B4-BE49-F238E27FC236}">
              <a16:creationId xmlns:a16="http://schemas.microsoft.com/office/drawing/2014/main" id="{6015D38A-DDFF-AB65-64B8-C90267C6E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C0C812F-65BB-93E1-05F5-E5B1B37DDFB9}"/>
              </a:ext>
            </a:extLst>
          </p:cNvPr>
          <p:cNvSpPr txBox="1"/>
          <p:nvPr/>
        </p:nvSpPr>
        <p:spPr>
          <a:xfrm>
            <a:off x="3617495" y="336883"/>
            <a:ext cx="4957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ILIL </a:t>
            </a:r>
            <a:r>
              <a:rPr lang="it-IT" sz="3600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RISULTATO</a:t>
            </a:r>
            <a:r>
              <a:rPr lang="it-IT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D315C91-345D-10E1-3E5A-3ED947FD50FA}"/>
              </a:ext>
            </a:extLst>
          </p:cNvPr>
          <p:cNvSpPr txBox="1"/>
          <p:nvPr/>
        </p:nvSpPr>
        <p:spPr>
          <a:xfrm>
            <a:off x="1485498" y="1352604"/>
            <a:ext cx="927554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it-IT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L’Inps vi vede costretto ad aderire alla perizia, senza contestazione alcuna</a:t>
            </a:r>
          </a:p>
          <a:p>
            <a:pPr marL="457200" indent="-457200" algn="just">
              <a:buFont typeface="+mj-lt"/>
              <a:buAutoNum type="arabicPeriod"/>
            </a:pPr>
            <a:endParaRPr lang="it-IT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it-IT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Giudice recepisce nel proprio provvedimento il contenuto della perizia, accerta la sussistenza del requisito sanitario per l’erogazione dell’indennità di accompagnamento alla cliente, con tutti gli arretrati</a:t>
            </a:r>
          </a:p>
          <a:p>
            <a:pPr marL="457200" indent="-457200" algn="just">
              <a:buFont typeface="+mj-lt"/>
              <a:buAutoNum type="arabicPeriod"/>
            </a:pPr>
            <a:endParaRPr lang="it-IT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it-IT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Condanna l’Inps a rifondere alla cliente le spese di lite</a:t>
            </a:r>
          </a:p>
          <a:p>
            <a:pPr algn="just"/>
            <a:endParaRPr lang="it-IT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it-IT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magine 4" descr="Immagine che contiene testo, sorridente, emoticon, clipart">
            <a:extLst>
              <a:ext uri="{FF2B5EF4-FFF2-40B4-BE49-F238E27FC236}">
                <a16:creationId xmlns:a16="http://schemas.microsoft.com/office/drawing/2014/main" id="{414D675D-1F4E-151E-0C76-D59F273D3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878" y="4874955"/>
            <a:ext cx="1724025" cy="197167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5662CCB-85F3-45B7-EABC-68556366B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187" y="4877451"/>
            <a:ext cx="1725318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696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562</TotalTime>
  <Words>534</Words>
  <Application>Microsoft Office PowerPoint</Application>
  <PresentationFormat>Widescreen</PresentationFormat>
  <Paragraphs>37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Wingdings 3</vt:lpstr>
      <vt:lpstr>Tahoma</vt:lpstr>
      <vt:lpstr>Calibri</vt:lpstr>
      <vt:lpstr>Century Gothic</vt:lpstr>
      <vt:lpstr>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Giulio Tellarini</dc:creator>
  <cp:lastModifiedBy>Studio Legale Avvocato Federica Alberti</cp:lastModifiedBy>
  <cp:revision>34</cp:revision>
  <dcterms:created xsi:type="dcterms:W3CDTF">2023-03-29T21:21:02Z</dcterms:created>
  <dcterms:modified xsi:type="dcterms:W3CDTF">2025-07-10T16:33:02Z</dcterms:modified>
</cp:coreProperties>
</file>